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notesMasterIdLst>
    <p:notesMasterId r:id="rId30"/>
  </p:notesMasterIdLst>
  <p:handoutMasterIdLst>
    <p:handoutMasterId r:id="rId31"/>
  </p:handoutMasterIdLst>
  <p:sldIdLst>
    <p:sldId id="355" r:id="rId2"/>
    <p:sldId id="356" r:id="rId3"/>
    <p:sldId id="370" r:id="rId4"/>
    <p:sldId id="372" r:id="rId5"/>
    <p:sldId id="374" r:id="rId6"/>
    <p:sldId id="373" r:id="rId7"/>
    <p:sldId id="375" r:id="rId8"/>
    <p:sldId id="376" r:id="rId9"/>
    <p:sldId id="377" r:id="rId10"/>
    <p:sldId id="378" r:id="rId11"/>
    <p:sldId id="379" r:id="rId12"/>
    <p:sldId id="381" r:id="rId13"/>
    <p:sldId id="380" r:id="rId14"/>
    <p:sldId id="382" r:id="rId15"/>
    <p:sldId id="383" r:id="rId16"/>
    <p:sldId id="396" r:id="rId17"/>
    <p:sldId id="386" r:id="rId18"/>
    <p:sldId id="385" r:id="rId19"/>
    <p:sldId id="387" r:id="rId20"/>
    <p:sldId id="389" r:id="rId21"/>
    <p:sldId id="391" r:id="rId22"/>
    <p:sldId id="392" r:id="rId23"/>
    <p:sldId id="388" r:id="rId24"/>
    <p:sldId id="393" r:id="rId25"/>
    <p:sldId id="394" r:id="rId26"/>
    <p:sldId id="395" r:id="rId27"/>
    <p:sldId id="390" r:id="rId28"/>
    <p:sldId id="371" r:id="rId29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217A"/>
    <a:srgbClr val="F2F2F2"/>
    <a:srgbClr val="004568"/>
    <a:srgbClr val="00B0F0"/>
    <a:srgbClr val="0074AF"/>
    <a:srgbClr val="D9D9D9"/>
    <a:srgbClr val="FCCDB6"/>
    <a:srgbClr val="6EAA2E"/>
    <a:srgbClr val="0084B4"/>
    <a:srgbClr val="EFF1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6186" autoAdjust="0"/>
  </p:normalViewPr>
  <p:slideViewPr>
    <p:cSldViewPr snapToGrid="0">
      <p:cViewPr varScale="1">
        <p:scale>
          <a:sx n="108" d="100"/>
          <a:sy n="108" d="100"/>
        </p:scale>
        <p:origin x="138" y="24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notesViewPr>
    <p:cSldViewPr snapToGrid="0">
      <p:cViewPr varScale="1">
        <p:scale>
          <a:sx n="130" d="100"/>
          <a:sy n="130" d="100"/>
        </p:scale>
        <p:origin x="1374" y="1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9/25/2020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9/25/2020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77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61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045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761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">
    <p:bg>
      <p:bgPr>
        <a:solidFill>
          <a:srgbClr val="68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4">
            <a:extLst>
              <a:ext uri="{FF2B5EF4-FFF2-40B4-BE49-F238E27FC236}">
                <a16:creationId xmlns:a16="http://schemas.microsoft.com/office/drawing/2014/main" id="{872DC723-E64A-4125-9B1C-69454D939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2806"/>
            <a:ext cx="10153227" cy="1939114"/>
          </a:xfrm>
          <a:prstGeom prst="rect">
            <a:avLst/>
          </a:prstGeom>
        </p:spPr>
        <p:txBody>
          <a:bodyPr lIns="548640" anchor="t" anchorCtr="0">
            <a:normAutofit/>
          </a:bodyPr>
          <a:lstStyle>
            <a:lvl1pPr algn="l">
              <a:defRPr sz="5400" b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7851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rgbClr val="6821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5AA510F-6D56-4801-9032-D5819119D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01" y="1908385"/>
            <a:ext cx="10954597" cy="1307253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ctr">
              <a:defRPr sz="48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063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D7583E2-3F9B-4D01-B386-57885A56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>
              <a:defRPr sz="4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D4A6391-DC6F-4CF3-A777-36774309071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9" y="1828799"/>
            <a:ext cx="10515600" cy="4352544"/>
          </a:xfrm>
          <a:prstGeom prst="rect">
            <a:avLst/>
          </a:prstGeom>
        </p:spPr>
        <p:txBody>
          <a:bodyPr tIns="45720" bIns="45720">
            <a:normAutofit/>
          </a:bodyPr>
          <a:lstStyle>
            <a:lvl1pPr marL="228600" indent="-228600"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latin typeface="+mn-lt"/>
              </a:defRPr>
            </a:lvl1pPr>
            <a:lvl2pPr marL="685800" indent="-228600">
              <a:buFont typeface="Arial" panose="020B0604020202020204" pitchFamily="34" charset="0"/>
              <a:buChar char="•"/>
              <a:defRPr sz="2400" b="0">
                <a:solidFill>
                  <a:schemeClr val="tx1"/>
                </a:solidFill>
                <a:latin typeface="+mn-lt"/>
              </a:defRPr>
            </a:lvl2pPr>
            <a:lvl3pPr marL="1143000" indent="-228600">
              <a:spcBef>
                <a:spcPts val="5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b="0">
                <a:solidFill>
                  <a:schemeClr val="tx1"/>
                </a:solidFill>
                <a:latin typeface="+mn-lt"/>
              </a:defRPr>
            </a:lvl3pPr>
            <a:lvl4pPr marL="1600200" indent="-228600"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4pPr>
            <a:lvl5pPr marL="2057400" indent="-228600">
              <a:spcAft>
                <a:spcPts val="0"/>
              </a:spcAft>
              <a:buFont typeface="Arial" panose="020B0604020202020204" pitchFamily="34" charset="0"/>
              <a:buChar char="•"/>
              <a:defRPr sz="1800" b="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5372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D322036-72BB-4B6F-B9CD-BF6EBFA47949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6821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0971E-2C05-4DFF-BF9C-4BF2EDADEF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2853" y="3793067"/>
            <a:ext cx="10954597" cy="13072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1775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D322036-72BB-4B6F-B9CD-BF6EBFA47949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6821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60971E-2C05-4DFF-BF9C-4BF2EDADE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853" y="3793067"/>
            <a:ext cx="10954597" cy="130725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30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CEEE197-7B3D-420C-8D35-83CAE6B36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12192000" cy="1050758"/>
          </a:xfrm>
          <a:prstGeom prst="rect">
            <a:avLst/>
          </a:prstGeom>
          <a:solidFill>
            <a:srgbClr val="68217A"/>
          </a:solidFill>
        </p:spPr>
        <p:txBody>
          <a:bodyPr vert="horz" lIns="457200" tIns="45720" rIns="457200" bIns="45720" rtlCol="0" anchor="ctr">
            <a:noAutofit/>
          </a:bodyPr>
          <a:lstStyle>
            <a:lvl1pPr>
              <a:defRPr lang="en-US" sz="3400" spc="160" baseline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31DF37-A75B-4E6B-92EC-63887FBF68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173079"/>
            <a:ext cx="12192000" cy="56849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54376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65ADB309-3D2E-4CAE-8F55-1CFAD180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0F22FEB-C6DC-4388-908E-AFCB1812E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7179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2" r:id="rId2"/>
    <p:sldLayoutId id="2147483682" r:id="rId3"/>
    <p:sldLayoutId id="2147483683" r:id="rId4"/>
    <p:sldLayoutId id="2147483679" r:id="rId5"/>
    <p:sldLayoutId id="2147483677" r:id="rId6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tabLst>
          <a:tab pos="10579100" algn="l"/>
        </a:tabLst>
        <a:defRPr lang="en-US" sz="4400" b="1" i="0" kern="1200" spc="160" baseline="0" dirty="0">
          <a:gradFill>
            <a:gsLst>
              <a:gs pos="0">
                <a:srgbClr val="68217A"/>
              </a:gs>
              <a:gs pos="0">
                <a:srgbClr val="68217A"/>
              </a:gs>
            </a:gsLst>
            <a:lin ang="5400000" scaled="1"/>
          </a:gra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ecademy.com/learn/learn-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codecademy.com/learn/learn-cs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DBB6-7D5F-45C2-B0B8-14DA527D9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2805"/>
            <a:ext cx="12192000" cy="5199529"/>
          </a:xfrm>
        </p:spPr>
        <p:txBody>
          <a:bodyPr lIns="548640" anchor="ctr">
            <a:normAutofit/>
          </a:bodyPr>
          <a:lstStyle/>
          <a:p>
            <a:pPr algn="ctr"/>
            <a:r>
              <a:rPr lang="en-US" b="1" dirty="0"/>
              <a:t>.NET Bootcamp</a:t>
            </a:r>
          </a:p>
        </p:txBody>
      </p:sp>
    </p:spTree>
    <p:extLst>
      <p:ext uri="{BB962C8B-B14F-4D97-AF65-F5344CB8AC3E}">
        <p14:creationId xmlns:p14="http://schemas.microsoft.com/office/powerpoint/2010/main" val="125313698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Logic and 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Ternary Operator</a:t>
            </a:r>
          </a:p>
          <a:p>
            <a:pPr lvl="1"/>
            <a:r>
              <a:rPr lang="en-US" dirty="0"/>
              <a:t>Special shorthand syntax for simple if/else statements</a:t>
            </a:r>
          </a:p>
          <a:p>
            <a:pPr lvl="1"/>
            <a:r>
              <a:rPr lang="en-US" dirty="0"/>
              <a:t>condition ? expression if true : expression if false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121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Logic and 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Switch statements</a:t>
            </a:r>
          </a:p>
          <a:p>
            <a:pPr lvl="1"/>
            <a:r>
              <a:rPr lang="en-US" dirty="0"/>
              <a:t>switch(expression) {</a:t>
            </a:r>
            <a:br>
              <a:rPr lang="en-US" dirty="0"/>
            </a:br>
            <a:r>
              <a:rPr lang="en-US" dirty="0"/>
              <a:t>	case expression:</a:t>
            </a:r>
            <a:br>
              <a:rPr lang="en-US" dirty="0"/>
            </a:br>
            <a:r>
              <a:rPr lang="en-US" dirty="0"/>
              <a:t>		//statement</a:t>
            </a:r>
            <a:br>
              <a:rPr lang="en-US" dirty="0"/>
            </a:br>
            <a:r>
              <a:rPr lang="en-US" dirty="0"/>
              <a:t>		break; //optional</a:t>
            </a:r>
            <a:br>
              <a:rPr lang="en-US" dirty="0"/>
            </a:br>
            <a:r>
              <a:rPr lang="en-US" dirty="0"/>
              <a:t>	case expression: //optional</a:t>
            </a:r>
            <a:br>
              <a:rPr lang="en-US" dirty="0"/>
            </a:br>
            <a:r>
              <a:rPr lang="en-US" dirty="0"/>
              <a:t>		// statement</a:t>
            </a:r>
            <a:br>
              <a:rPr lang="en-US" dirty="0"/>
            </a:br>
            <a:r>
              <a:rPr lang="en-US" dirty="0"/>
              <a:t>		break; //optional</a:t>
            </a:r>
            <a:br>
              <a:rPr lang="en-US" dirty="0"/>
            </a:br>
            <a:r>
              <a:rPr lang="en-US" dirty="0"/>
              <a:t>	…</a:t>
            </a:r>
            <a:br>
              <a:rPr lang="en-US" dirty="0"/>
            </a:br>
            <a:r>
              <a:rPr lang="en-US" dirty="0"/>
              <a:t>	default: //optional</a:t>
            </a:r>
            <a:br>
              <a:rPr lang="en-US" dirty="0"/>
            </a:br>
            <a:r>
              <a:rPr lang="en-US" dirty="0"/>
              <a:t>		//statement</a:t>
            </a:r>
            <a:br>
              <a:rPr lang="en-US" dirty="0"/>
            </a:br>
            <a:r>
              <a:rPr lang="en-US" dirty="0"/>
              <a:t>		break; //optional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71801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Arrays are 0-based indexed</a:t>
            </a:r>
          </a:p>
          <a:p>
            <a:r>
              <a:rPr lang="en-US" dirty="0"/>
              <a:t>Declare/initialize</a:t>
            </a:r>
          </a:p>
          <a:p>
            <a:pPr lvl="1"/>
            <a:r>
              <a:rPr lang="en-US" dirty="0"/>
              <a:t>datatype[] </a:t>
            </a:r>
            <a:r>
              <a:rPr lang="en-US" dirty="0" err="1"/>
              <a:t>variablename</a:t>
            </a:r>
            <a:r>
              <a:rPr lang="en-US" dirty="0"/>
              <a:t> = new datatype[count];</a:t>
            </a:r>
          </a:p>
          <a:p>
            <a:pPr lvl="2"/>
            <a:r>
              <a:rPr lang="en-US" dirty="0"/>
              <a:t>int[] </a:t>
            </a:r>
            <a:r>
              <a:rPr lang="en-US" dirty="0" err="1"/>
              <a:t>twoNums</a:t>
            </a:r>
            <a:r>
              <a:rPr lang="en-US" dirty="0"/>
              <a:t> = new int[2];</a:t>
            </a:r>
          </a:p>
          <a:p>
            <a:pPr lvl="2"/>
            <a:r>
              <a:rPr lang="en-US" dirty="0"/>
              <a:t>int[] </a:t>
            </a:r>
            <a:r>
              <a:rPr lang="en-US" dirty="0" err="1"/>
              <a:t>twoNums</a:t>
            </a:r>
            <a:r>
              <a:rPr lang="en-US" dirty="0"/>
              <a:t> = new int[] {1, 2};</a:t>
            </a:r>
          </a:p>
          <a:p>
            <a:pPr lvl="2"/>
            <a:r>
              <a:rPr lang="en-US" dirty="0"/>
              <a:t>int[] </a:t>
            </a:r>
            <a:r>
              <a:rPr lang="en-US" dirty="0" err="1"/>
              <a:t>twoNums</a:t>
            </a:r>
            <a:r>
              <a:rPr lang="en-US" dirty="0"/>
              <a:t> = {1, 2};</a:t>
            </a:r>
          </a:p>
          <a:p>
            <a:r>
              <a:rPr lang="en-US" dirty="0"/>
              <a:t>Access elements</a:t>
            </a:r>
          </a:p>
          <a:p>
            <a:pPr lvl="1"/>
            <a:r>
              <a:rPr lang="en-US" dirty="0" err="1"/>
              <a:t>variablename</a:t>
            </a:r>
            <a:r>
              <a:rPr lang="en-US" dirty="0"/>
              <a:t>[index]</a:t>
            </a:r>
          </a:p>
          <a:p>
            <a:pPr lvl="2"/>
            <a:r>
              <a:rPr lang="en-US" dirty="0" err="1"/>
              <a:t>twoNums</a:t>
            </a:r>
            <a:r>
              <a:rPr lang="en-US" dirty="0"/>
              <a:t>[0]; // should return 1</a:t>
            </a:r>
          </a:p>
          <a:p>
            <a:pPr lvl="2"/>
            <a:r>
              <a:rPr lang="en-US" dirty="0" err="1"/>
              <a:t>twoNums</a:t>
            </a:r>
            <a:r>
              <a:rPr lang="en-US" dirty="0"/>
              <a:t>[1]; // should return 2</a:t>
            </a:r>
          </a:p>
          <a:p>
            <a:r>
              <a:rPr lang="en-US" dirty="0"/>
              <a:t>Length of Arrays:</a:t>
            </a:r>
          </a:p>
          <a:p>
            <a:pPr lvl="1"/>
            <a:r>
              <a:rPr lang="en-US" dirty="0" err="1"/>
              <a:t>variablename.Length</a:t>
            </a:r>
            <a:endParaRPr lang="en-US" dirty="0"/>
          </a:p>
          <a:p>
            <a:pPr lvl="2"/>
            <a:r>
              <a:rPr lang="en-US" dirty="0" err="1"/>
              <a:t>twoNums.Length</a:t>
            </a:r>
            <a:r>
              <a:rPr lang="en-US" dirty="0"/>
              <a:t>; // should return 2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890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Loop</a:t>
            </a:r>
          </a:p>
          <a:p>
            <a:pPr lvl="1"/>
            <a:r>
              <a:rPr lang="en-US" dirty="0"/>
              <a:t>for (initialization; </a:t>
            </a:r>
            <a:r>
              <a:rPr lang="en-US" dirty="0" err="1"/>
              <a:t>stoppingCondition</a:t>
            </a:r>
            <a:r>
              <a:rPr lang="en-US" dirty="0"/>
              <a:t>; </a:t>
            </a:r>
            <a:r>
              <a:rPr lang="en-US" dirty="0" err="1"/>
              <a:t>iterationCondition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{ … }</a:t>
            </a:r>
          </a:p>
          <a:p>
            <a:pPr lvl="2"/>
            <a:r>
              <a:rPr lang="en-US" dirty="0"/>
              <a:t>for (int </a:t>
            </a:r>
            <a:r>
              <a:rPr lang="en-US" dirty="0" err="1"/>
              <a:t>i</a:t>
            </a:r>
            <a:r>
              <a:rPr lang="en-US" dirty="0"/>
              <a:t> = 0; 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twoNums.Length</a:t>
            </a:r>
            <a:r>
              <a:rPr lang="en-US" dirty="0"/>
              <a:t>; </a:t>
            </a:r>
            <a:r>
              <a:rPr lang="en-US" dirty="0" err="1"/>
              <a:t>i</a:t>
            </a:r>
            <a:r>
              <a:rPr lang="en-US" dirty="0"/>
              <a:t>++)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Console.WriteLine</a:t>
            </a:r>
            <a:r>
              <a:rPr lang="en-US" dirty="0"/>
              <a:t>(</a:t>
            </a:r>
            <a:r>
              <a:rPr lang="en-US" dirty="0" err="1"/>
              <a:t>twoNums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]);</a:t>
            </a:r>
            <a:br>
              <a:rPr lang="en-US" dirty="0"/>
            </a:br>
            <a:r>
              <a:rPr lang="en-US" dirty="0"/>
              <a:t>}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193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Each Loop</a:t>
            </a:r>
          </a:p>
          <a:p>
            <a:pPr lvl="1"/>
            <a:r>
              <a:rPr lang="en-US" dirty="0"/>
              <a:t>foreach (datatype </a:t>
            </a:r>
            <a:r>
              <a:rPr lang="en-US" dirty="0" err="1"/>
              <a:t>localvariablename</a:t>
            </a:r>
            <a:r>
              <a:rPr lang="en-US" dirty="0"/>
              <a:t> in </a:t>
            </a:r>
            <a:r>
              <a:rPr lang="en-US" dirty="0" err="1"/>
              <a:t>arrayname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{ … }</a:t>
            </a:r>
          </a:p>
          <a:p>
            <a:pPr lvl="2"/>
            <a:r>
              <a:rPr lang="en-US" dirty="0"/>
              <a:t>foreach (int num in </a:t>
            </a:r>
            <a:r>
              <a:rPr lang="en-US" dirty="0" err="1"/>
              <a:t>twoNums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Console.WriteLine</a:t>
            </a:r>
            <a:r>
              <a:rPr lang="en-US" dirty="0"/>
              <a:t>(num);</a:t>
            </a:r>
            <a:br>
              <a:rPr lang="en-US" dirty="0"/>
            </a:br>
            <a:r>
              <a:rPr lang="en-US" dirty="0"/>
              <a:t>}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632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While Loop</a:t>
            </a:r>
          </a:p>
          <a:p>
            <a:pPr lvl="1"/>
            <a:r>
              <a:rPr lang="en-US" dirty="0"/>
              <a:t>while (condition)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// execute code</a:t>
            </a:r>
            <a:br>
              <a:rPr lang="en-US" dirty="0"/>
            </a:br>
            <a:r>
              <a:rPr lang="en-US" dirty="0"/>
              <a:t>}</a:t>
            </a:r>
          </a:p>
          <a:p>
            <a:pPr lvl="2"/>
            <a:r>
              <a:rPr lang="en-US" dirty="0"/>
              <a:t>int </a:t>
            </a:r>
            <a:r>
              <a:rPr lang="en-US" dirty="0" err="1"/>
              <a:t>i</a:t>
            </a:r>
            <a:r>
              <a:rPr lang="en-US" dirty="0"/>
              <a:t> = 0;</a:t>
            </a:r>
            <a:br>
              <a:rPr lang="en-US" dirty="0"/>
            </a:br>
            <a:r>
              <a:rPr lang="en-US" dirty="0"/>
              <a:t>while (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twoNums.Length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Console.WriteLine</a:t>
            </a:r>
            <a:r>
              <a:rPr lang="en-US" dirty="0"/>
              <a:t>(</a:t>
            </a:r>
            <a:r>
              <a:rPr lang="en-US" dirty="0" err="1"/>
              <a:t>twoNums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]);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i</a:t>
            </a:r>
            <a:r>
              <a:rPr lang="en-US" dirty="0"/>
              <a:t>++;</a:t>
            </a:r>
            <a:br>
              <a:rPr lang="en-US" dirty="0"/>
            </a:br>
            <a:r>
              <a:rPr lang="en-US" dirty="0"/>
              <a:t>}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070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Do While Loop</a:t>
            </a:r>
          </a:p>
          <a:p>
            <a:pPr lvl="1"/>
            <a:r>
              <a:rPr lang="en-US" dirty="0"/>
              <a:t>do 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// execute code</a:t>
            </a:r>
            <a:br>
              <a:rPr lang="en-US" dirty="0"/>
            </a:br>
            <a:r>
              <a:rPr lang="en-US" dirty="0"/>
              <a:t>} while (condition)</a:t>
            </a:r>
          </a:p>
          <a:p>
            <a:pPr lvl="2"/>
            <a:r>
              <a:rPr lang="en-US" dirty="0"/>
              <a:t>int </a:t>
            </a:r>
            <a:r>
              <a:rPr lang="en-US" dirty="0" err="1"/>
              <a:t>i</a:t>
            </a:r>
            <a:r>
              <a:rPr lang="en-US" dirty="0"/>
              <a:t> = 0;</a:t>
            </a:r>
            <a:br>
              <a:rPr lang="en-US" dirty="0"/>
            </a:br>
            <a:r>
              <a:rPr lang="en-US" dirty="0"/>
              <a:t>do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Console.WriteLine</a:t>
            </a:r>
            <a:r>
              <a:rPr lang="en-US" dirty="0"/>
              <a:t>(</a:t>
            </a:r>
            <a:r>
              <a:rPr lang="en-US" dirty="0" err="1"/>
              <a:t>twoNums</a:t>
            </a:r>
            <a:r>
              <a:rPr lang="en-US" dirty="0"/>
              <a:t>[</a:t>
            </a:r>
            <a:r>
              <a:rPr lang="en-US" dirty="0" err="1"/>
              <a:t>i</a:t>
            </a:r>
            <a:r>
              <a:rPr lang="en-US" dirty="0"/>
              <a:t>]);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i</a:t>
            </a:r>
            <a:r>
              <a:rPr lang="en-US" dirty="0"/>
              <a:t>++;</a:t>
            </a:r>
            <a:br>
              <a:rPr lang="en-US" dirty="0"/>
            </a:br>
            <a:r>
              <a:rPr lang="en-US" dirty="0"/>
              <a:t>} while (</a:t>
            </a:r>
            <a:r>
              <a:rPr lang="en-US" dirty="0" err="1"/>
              <a:t>i</a:t>
            </a:r>
            <a:r>
              <a:rPr lang="en-US" dirty="0"/>
              <a:t> &lt; </a:t>
            </a:r>
            <a:r>
              <a:rPr lang="en-US" dirty="0" err="1"/>
              <a:t>twoNums.Length</a:t>
            </a:r>
            <a:r>
              <a:rPr lang="en-US"/>
              <a:t>)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2068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 declaration</a:t>
            </a:r>
          </a:p>
          <a:p>
            <a:pPr lvl="1"/>
            <a:r>
              <a:rPr lang="en-US" dirty="0"/>
              <a:t>modifiers </a:t>
            </a:r>
            <a:r>
              <a:rPr lang="en-US" dirty="0" err="1"/>
              <a:t>returnType</a:t>
            </a:r>
            <a:r>
              <a:rPr lang="en-US" dirty="0"/>
              <a:t> </a:t>
            </a:r>
            <a:r>
              <a:rPr lang="en-US" dirty="0" err="1"/>
              <a:t>methodName</a:t>
            </a:r>
            <a:r>
              <a:rPr lang="en-US" dirty="0"/>
              <a:t>(</a:t>
            </a:r>
            <a:r>
              <a:rPr lang="en-US" dirty="0" err="1"/>
              <a:t>parameterType</a:t>
            </a:r>
            <a:r>
              <a:rPr lang="en-US" dirty="0"/>
              <a:t> </a:t>
            </a:r>
            <a:r>
              <a:rPr lang="en-US" dirty="0" err="1"/>
              <a:t>parameterName</a:t>
            </a:r>
            <a:r>
              <a:rPr lang="en-US" dirty="0"/>
              <a:t>) 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// method code</a:t>
            </a:r>
            <a:br>
              <a:rPr lang="en-US" dirty="0"/>
            </a:br>
            <a:r>
              <a:rPr lang="en-US" dirty="0"/>
              <a:t>}</a:t>
            </a:r>
          </a:p>
          <a:p>
            <a:pPr lvl="2"/>
            <a:r>
              <a:rPr lang="en-US" dirty="0"/>
              <a:t>public int </a:t>
            </a:r>
            <a:r>
              <a:rPr lang="en-US" dirty="0" err="1"/>
              <a:t>GetNum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return num;</a:t>
            </a:r>
            <a:br>
              <a:rPr lang="en-US" dirty="0"/>
            </a:br>
            <a:r>
              <a:rPr lang="en-US" dirty="0"/>
              <a:t>}</a:t>
            </a:r>
          </a:p>
          <a:p>
            <a:pPr lvl="2"/>
            <a:r>
              <a:rPr lang="en-US" dirty="0"/>
              <a:t>void </a:t>
            </a:r>
            <a:r>
              <a:rPr lang="en-US" dirty="0" err="1"/>
              <a:t>printNum</a:t>
            </a:r>
            <a:r>
              <a:rPr lang="en-US" dirty="0"/>
              <a:t>(int num)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Console.WriteLine</a:t>
            </a:r>
            <a:r>
              <a:rPr lang="en-US" dirty="0"/>
              <a:t>(num);</a:t>
            </a:r>
            <a:br>
              <a:rPr lang="en-US" dirty="0"/>
            </a:br>
            <a:r>
              <a:rPr lang="en-US" dirty="0"/>
              <a:t>}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9655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out parameters allow you to return multiple values</a:t>
            </a:r>
          </a:p>
          <a:p>
            <a:r>
              <a:rPr lang="en-US" dirty="0"/>
              <a:t>return statement terminates method and returns control to caller</a:t>
            </a:r>
          </a:p>
          <a:p>
            <a:r>
              <a:rPr lang="en-US" dirty="0"/>
              <a:t>void is a </a:t>
            </a:r>
            <a:r>
              <a:rPr lang="en-US" dirty="0" err="1"/>
              <a:t>returnType</a:t>
            </a:r>
            <a:r>
              <a:rPr lang="en-US" dirty="0"/>
              <a:t> that does not return a value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164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Classes are custom reference types</a:t>
            </a:r>
          </a:p>
          <a:p>
            <a:r>
              <a:rPr lang="en-US" dirty="0"/>
              <a:t>Contain methods and members</a:t>
            </a:r>
          </a:p>
          <a:p>
            <a:r>
              <a:rPr lang="en-US" dirty="0"/>
              <a:t>Use the . notation to call members and methods</a:t>
            </a:r>
          </a:p>
          <a:p>
            <a:r>
              <a:rPr lang="en-US" dirty="0"/>
              <a:t>Field stores data within an object</a:t>
            </a:r>
          </a:p>
          <a:p>
            <a:r>
              <a:rPr lang="en-US" dirty="0"/>
              <a:t>Property is a member that control how a field may be accessed and/or modified</a:t>
            </a:r>
          </a:p>
          <a:p>
            <a:r>
              <a:rPr lang="en-US" dirty="0"/>
              <a:t>Constructor is called when an instance of a class is created</a:t>
            </a:r>
          </a:p>
          <a:p>
            <a:r>
              <a:rPr lang="en-US" dirty="0"/>
              <a:t>Static modifier indicates a class cannot not be instantiated</a:t>
            </a:r>
          </a:p>
          <a:p>
            <a:r>
              <a:rPr lang="en-US" dirty="0"/>
              <a:t>Access modifiers used for public/private access</a:t>
            </a:r>
          </a:p>
          <a:p>
            <a:pPr lvl="1"/>
            <a:r>
              <a:rPr lang="en-US" dirty="0"/>
              <a:t>Fields, properties, and methods are private by default, while classes are public by default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570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527C-A3EC-4D22-8DB0-E52C158C7C5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 b="1" dirty="0">
                <a:latin typeface="+mn-lt"/>
                <a:cs typeface="Segoe UI" panose="020B0502040204020203" pitchFamily="34" charset="0"/>
              </a:rPr>
              <a:t>Overview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57F1E5D-01B2-44B0-9B08-8ABE617D341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Project Proposal</a:t>
            </a:r>
          </a:p>
          <a:p>
            <a:r>
              <a:rPr lang="en-US" dirty="0"/>
              <a:t>C# Review</a:t>
            </a:r>
          </a:p>
          <a:p>
            <a:r>
              <a:rPr lang="en-US" dirty="0"/>
              <a:t>Git Basics</a:t>
            </a:r>
          </a:p>
          <a:p>
            <a:r>
              <a:rPr lang="en-US" dirty="0"/>
              <a:t>Overview of GitHub</a:t>
            </a:r>
          </a:p>
          <a:p>
            <a:r>
              <a:rPr lang="en-US" dirty="0"/>
              <a:t>For Next Class</a:t>
            </a:r>
          </a:p>
        </p:txBody>
      </p:sp>
    </p:spTree>
    <p:extLst>
      <p:ext uri="{BB962C8B-B14F-4D97-AF65-F5344CB8AC3E}">
        <p14:creationId xmlns:p14="http://schemas.microsoft.com/office/powerpoint/2010/main" val="33239188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804736"/>
            <a:ext cx="10515600" cy="4352544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r>
              <a:rPr lang="en-US" dirty="0"/>
              <a:t>public class square</a:t>
            </a:r>
            <a:br>
              <a:rPr lang="en-US" dirty="0"/>
            </a:br>
            <a:r>
              <a:rPr lang="en-US" dirty="0"/>
              <a:t>{</a:t>
            </a:r>
          </a:p>
          <a:p>
            <a:pPr marL="457200" lvl="1" indent="0">
              <a:buNone/>
            </a:pPr>
            <a:r>
              <a:rPr lang="en-US" dirty="0"/>
              <a:t>	private int </a:t>
            </a:r>
            <a:r>
              <a:rPr lang="en-US" dirty="0" err="1"/>
              <a:t>square_width</a:t>
            </a:r>
            <a:r>
              <a:rPr lang="en-US" dirty="0"/>
              <a:t>;</a:t>
            </a:r>
          </a:p>
          <a:p>
            <a:pPr marL="457200" lvl="1" indent="0">
              <a:buNone/>
            </a:pPr>
            <a:r>
              <a:rPr lang="en-US" dirty="0"/>
              <a:t>	public int length { get; set; }</a:t>
            </a:r>
          </a:p>
          <a:p>
            <a:pPr marL="457200" lvl="1" indent="0">
              <a:buNone/>
            </a:pPr>
            <a:r>
              <a:rPr lang="en-US" dirty="0"/>
              <a:t>	public int width </a:t>
            </a:r>
            <a:br>
              <a:rPr lang="en-US" dirty="0"/>
            </a:br>
            <a:r>
              <a:rPr lang="en-US" dirty="0"/>
              <a:t>	{</a:t>
            </a:r>
          </a:p>
          <a:p>
            <a:pPr marL="457200" lvl="1" indent="0">
              <a:buNone/>
            </a:pPr>
            <a:r>
              <a:rPr lang="en-US" dirty="0"/>
              <a:t>		get { return </a:t>
            </a:r>
            <a:r>
              <a:rPr lang="en-US" dirty="0" err="1"/>
              <a:t>square_width</a:t>
            </a:r>
            <a:r>
              <a:rPr lang="en-US" dirty="0"/>
              <a:t>; }</a:t>
            </a:r>
          </a:p>
          <a:p>
            <a:pPr marL="457200" lvl="1" indent="0">
              <a:buNone/>
            </a:pPr>
            <a:r>
              <a:rPr lang="en-US" dirty="0"/>
              <a:t>		set {</a:t>
            </a:r>
            <a:r>
              <a:rPr lang="en-US" dirty="0" err="1"/>
              <a:t>square_width</a:t>
            </a:r>
            <a:r>
              <a:rPr lang="en-US" dirty="0"/>
              <a:t> = value; }</a:t>
            </a:r>
          </a:p>
          <a:p>
            <a:pPr marL="457200" lvl="1" indent="0">
              <a:buNone/>
            </a:pPr>
            <a:r>
              <a:rPr lang="en-US" dirty="0"/>
              <a:t>	}</a:t>
            </a:r>
          </a:p>
          <a:p>
            <a:pPr marL="457200" lvl="1" indent="0">
              <a:buNone/>
            </a:pPr>
            <a:r>
              <a:rPr lang="en-US" dirty="0"/>
              <a:t>	public int area()</a:t>
            </a:r>
            <a:br>
              <a:rPr lang="en-US" dirty="0"/>
            </a:br>
            <a:r>
              <a:rPr lang="en-US" dirty="0"/>
              <a:t>	{</a:t>
            </a:r>
          </a:p>
          <a:p>
            <a:pPr marL="457200" lvl="1" indent="0">
              <a:buNone/>
            </a:pPr>
            <a:r>
              <a:rPr lang="en-US" dirty="0"/>
              <a:t>		return </a:t>
            </a:r>
            <a:r>
              <a:rPr lang="en-US" dirty="0" err="1"/>
              <a:t>square_width</a:t>
            </a:r>
            <a:r>
              <a:rPr lang="en-US" dirty="0"/>
              <a:t> * length;</a:t>
            </a:r>
          </a:p>
          <a:p>
            <a:pPr marL="457200" lvl="1" indent="0">
              <a:buNone/>
            </a:pPr>
            <a:r>
              <a:rPr lang="en-US" dirty="0"/>
              <a:t>	}</a:t>
            </a:r>
          </a:p>
          <a:p>
            <a:pPr marL="457200" lvl="1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84258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804736"/>
            <a:ext cx="10515600" cy="43525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/>
              <a:t>square </a:t>
            </a:r>
            <a:r>
              <a:rPr lang="en-US" dirty="0" err="1"/>
              <a:t>aSquare</a:t>
            </a:r>
            <a:r>
              <a:rPr lang="en-US" dirty="0"/>
              <a:t> = new square();</a:t>
            </a:r>
          </a:p>
          <a:p>
            <a:pPr marL="457200" lvl="1" indent="0">
              <a:buNone/>
            </a:pPr>
            <a:r>
              <a:rPr lang="en-US" dirty="0" err="1"/>
              <a:t>aSquare.length</a:t>
            </a:r>
            <a:r>
              <a:rPr lang="en-US" dirty="0"/>
              <a:t> = 2;</a:t>
            </a:r>
          </a:p>
          <a:p>
            <a:pPr marL="457200" lvl="1" indent="0">
              <a:buNone/>
            </a:pPr>
            <a:r>
              <a:rPr lang="en-US" dirty="0" err="1"/>
              <a:t>aSquare.width</a:t>
            </a:r>
            <a:r>
              <a:rPr lang="en-US" dirty="0"/>
              <a:t> = 3;</a:t>
            </a:r>
          </a:p>
          <a:p>
            <a:pPr marL="457200" lvl="1" indent="0">
              <a:buNone/>
            </a:pPr>
            <a:r>
              <a:rPr lang="en-US" dirty="0" err="1"/>
              <a:t>Console.WriteLine</a:t>
            </a:r>
            <a:r>
              <a:rPr lang="en-US" dirty="0"/>
              <a:t>(</a:t>
            </a:r>
            <a:r>
              <a:rPr lang="en-US" dirty="0" err="1"/>
              <a:t>aSquare.area</a:t>
            </a:r>
            <a:r>
              <a:rPr lang="en-US" dirty="0"/>
              <a:t>()); // should display 6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851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804736"/>
            <a:ext cx="10515600" cy="4352544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C# is a polymorphic language</a:t>
            </a:r>
          </a:p>
          <a:p>
            <a:pPr lvl="1"/>
            <a:r>
              <a:rPr lang="en-US" dirty="0"/>
              <a:t>Only supports single inheritance from parent, but can support multiple inheritance via interfaces</a:t>
            </a:r>
          </a:p>
          <a:p>
            <a:pPr lvl="1"/>
            <a:r>
              <a:rPr lang="en-US" dirty="0"/>
              <a:t>Abstract modifier indicates that the class/method is to be implemented by a derived class</a:t>
            </a:r>
          </a:p>
        </p:txBody>
      </p:sp>
    </p:spTree>
    <p:extLst>
      <p:ext uri="{BB962C8B-B14F-4D97-AF65-F5344CB8AC3E}">
        <p14:creationId xmlns:p14="http://schemas.microsoft.com/office/powerpoint/2010/main" val="13512524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Git is an open source distributed version control system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439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</a:t>
            </a:r>
            <a:r>
              <a:rPr lang="en-US" dirty="0" err="1"/>
              <a:t>Cheatsheet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repo</a:t>
            </a:r>
          </a:p>
          <a:p>
            <a:pPr lvl="1"/>
            <a:r>
              <a:rPr lang="en-US" dirty="0"/>
              <a:t>git </a:t>
            </a:r>
            <a:r>
              <a:rPr lang="en-US" dirty="0" err="1"/>
              <a:t>init</a:t>
            </a:r>
            <a:endParaRPr lang="en-US" dirty="0"/>
          </a:p>
          <a:p>
            <a:pPr lvl="2"/>
            <a:r>
              <a:rPr lang="en-US" dirty="0"/>
              <a:t>Turns existing directory into a git repository</a:t>
            </a:r>
          </a:p>
          <a:p>
            <a:pPr lvl="1"/>
            <a:r>
              <a:rPr lang="en-US" dirty="0"/>
              <a:t>git clone [</a:t>
            </a:r>
            <a:r>
              <a:rPr lang="en-US" dirty="0" err="1"/>
              <a:t>url</a:t>
            </a:r>
            <a:r>
              <a:rPr lang="en-US" dirty="0"/>
              <a:t>]</a:t>
            </a:r>
          </a:p>
          <a:p>
            <a:pPr lvl="2"/>
            <a:r>
              <a:rPr lang="en-US" dirty="0"/>
              <a:t>Clone/download an existing git repository</a:t>
            </a:r>
          </a:p>
          <a:p>
            <a:pPr lvl="1"/>
            <a:r>
              <a:rPr lang="en-US" dirty="0"/>
              <a:t>git status</a:t>
            </a:r>
          </a:p>
          <a:p>
            <a:pPr lvl="2"/>
            <a:r>
              <a:rPr lang="en-US" dirty="0"/>
              <a:t>Gives current status of repository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4935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</a:t>
            </a:r>
            <a:r>
              <a:rPr lang="en-US" dirty="0" err="1"/>
              <a:t>Cheatsheet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Branches</a:t>
            </a:r>
          </a:p>
          <a:p>
            <a:pPr lvl="1"/>
            <a:r>
              <a:rPr lang="en-US" dirty="0"/>
              <a:t>git branch [branch-name]</a:t>
            </a:r>
          </a:p>
          <a:p>
            <a:pPr lvl="2"/>
            <a:r>
              <a:rPr lang="en-US" dirty="0"/>
              <a:t>Creates a new branch with branch-name</a:t>
            </a:r>
          </a:p>
          <a:p>
            <a:pPr lvl="1"/>
            <a:r>
              <a:rPr lang="en-US" dirty="0"/>
              <a:t>git checkout [branch-name]</a:t>
            </a:r>
          </a:p>
          <a:p>
            <a:pPr lvl="2"/>
            <a:r>
              <a:rPr lang="en-US" dirty="0"/>
              <a:t>Switches to new branch</a:t>
            </a:r>
          </a:p>
          <a:p>
            <a:pPr lvl="1"/>
            <a:r>
              <a:rPr lang="en-US" dirty="0"/>
              <a:t>git merge [branch]</a:t>
            </a:r>
          </a:p>
          <a:p>
            <a:pPr lvl="2"/>
            <a:r>
              <a:rPr lang="en-US" dirty="0"/>
              <a:t>Combines the branch-name specified into current branch</a:t>
            </a:r>
          </a:p>
          <a:p>
            <a:pPr lvl="1"/>
            <a:r>
              <a:rPr lang="en-US" dirty="0"/>
              <a:t>git branch –d [branch-name]</a:t>
            </a:r>
          </a:p>
          <a:p>
            <a:pPr lvl="2"/>
            <a:r>
              <a:rPr lang="en-US" dirty="0"/>
              <a:t>Deletes the branch-name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2937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</a:t>
            </a:r>
            <a:r>
              <a:rPr lang="en-US" dirty="0" err="1"/>
              <a:t>Cheatsheet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Synchronize commands</a:t>
            </a:r>
          </a:p>
          <a:p>
            <a:pPr lvl="1"/>
            <a:r>
              <a:rPr lang="en-US" dirty="0"/>
              <a:t>git fetch</a:t>
            </a:r>
          </a:p>
          <a:p>
            <a:pPr lvl="2"/>
            <a:r>
              <a:rPr lang="en-US" dirty="0"/>
              <a:t>Downloads all history and remote branches</a:t>
            </a:r>
          </a:p>
          <a:p>
            <a:pPr lvl="1"/>
            <a:r>
              <a:rPr lang="en-US" dirty="0"/>
              <a:t>git pull</a:t>
            </a:r>
          </a:p>
          <a:p>
            <a:pPr lvl="2"/>
            <a:r>
              <a:rPr lang="en-US" dirty="0"/>
              <a:t>Updates local working branch with new commits</a:t>
            </a:r>
          </a:p>
          <a:p>
            <a:pPr lvl="1"/>
            <a:r>
              <a:rPr lang="en-US" dirty="0"/>
              <a:t>git add [files]</a:t>
            </a:r>
          </a:p>
          <a:p>
            <a:pPr lvl="2"/>
            <a:r>
              <a:rPr lang="en-US" dirty="0"/>
              <a:t>Adds files</a:t>
            </a:r>
          </a:p>
          <a:p>
            <a:pPr lvl="1"/>
            <a:r>
              <a:rPr lang="en-US" dirty="0"/>
              <a:t>git commit –m “commit message”</a:t>
            </a:r>
          </a:p>
          <a:p>
            <a:pPr lvl="2"/>
            <a:r>
              <a:rPr lang="en-US" dirty="0"/>
              <a:t>Commits changes to repository</a:t>
            </a:r>
          </a:p>
          <a:p>
            <a:pPr lvl="1"/>
            <a:r>
              <a:rPr lang="en-US" dirty="0"/>
              <a:t>git push</a:t>
            </a:r>
          </a:p>
          <a:p>
            <a:pPr lvl="2"/>
            <a:r>
              <a:rPr lang="en-US" dirty="0"/>
              <a:t>Uploads all local branch commits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827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GitHub is a software development platform primarily based on Git</a:t>
            </a:r>
          </a:p>
          <a:p>
            <a:r>
              <a:rPr lang="en-US" dirty="0"/>
              <a:t>Has tons more features than just being a centralized git repository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8862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527C-A3EC-4D22-8DB0-E52C158C7C5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latin typeface="+mn-lt"/>
              </a:rPr>
              <a:t>For Next Class</a:t>
            </a:r>
            <a:endParaRPr lang="en-US" b="1" dirty="0">
              <a:latin typeface="+mn-lt"/>
              <a:cs typeface="Segoe UI" panose="020B0502040204020203" pitchFamily="34" charset="0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57F1E5D-01B2-44B0-9B08-8ABE617D341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12529"/>
                </a:solidFill>
              </a:rPr>
              <a:t>Run through the </a:t>
            </a:r>
            <a:r>
              <a:rPr lang="en-US" dirty="0" err="1">
                <a:solidFill>
                  <a:srgbClr val="212529"/>
                </a:solidFill>
              </a:rPr>
              <a:t>codecademy</a:t>
            </a:r>
            <a:r>
              <a:rPr lang="en-US" dirty="0">
                <a:solidFill>
                  <a:srgbClr val="212529"/>
                </a:solidFill>
              </a:rPr>
              <a:t> courses “Learn HTML” and “Learn CSS”:</a:t>
            </a:r>
          </a:p>
          <a:p>
            <a:pPr lvl="1"/>
            <a:r>
              <a:rPr lang="en-US" dirty="0">
                <a:solidFill>
                  <a:srgbClr val="212529"/>
                </a:solidFill>
                <a:hlinkClick r:id="rId3"/>
              </a:rPr>
              <a:t>https://www.codecademy.com/learn/learn-html</a:t>
            </a:r>
            <a:endParaRPr lang="en-US" dirty="0">
              <a:solidFill>
                <a:srgbClr val="212529"/>
              </a:solidFill>
            </a:endParaRPr>
          </a:p>
          <a:p>
            <a:pPr lvl="1"/>
            <a:r>
              <a:rPr lang="en-US" b="0" i="0" dirty="0">
                <a:solidFill>
                  <a:srgbClr val="212529"/>
                </a:solidFill>
                <a:effectLst/>
                <a:hlinkClick r:id="rId4"/>
              </a:rPr>
              <a:t>https://www.codecademy.com/learn/learn-css</a:t>
            </a:r>
            <a:endParaRPr lang="en-US" b="0" i="0" dirty="0">
              <a:solidFill>
                <a:srgbClr val="212529"/>
              </a:solidFill>
              <a:effectLst/>
            </a:endParaRPr>
          </a:p>
          <a:p>
            <a:pPr lvl="1"/>
            <a:endParaRPr lang="en-US" b="0" i="0" dirty="0">
              <a:solidFill>
                <a:srgbClr val="21252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07725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1527C-A3EC-4D22-8DB0-E52C158C7C5D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 b="1" dirty="0">
                <a:latin typeface="+mn-lt"/>
                <a:cs typeface="Segoe UI" panose="020B0502040204020203" pitchFamily="34" charset="0"/>
              </a:rPr>
              <a:t>Project Proposal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57F1E5D-01B2-44B0-9B08-8ABE617D341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24292E"/>
                </a:solidFill>
                <a:effectLst/>
              </a:rPr>
              <a:t>Project Name</a:t>
            </a:r>
            <a:endParaRPr lang="en-US" b="0" i="0" dirty="0">
              <a:solidFill>
                <a:srgbClr val="24292E"/>
              </a:solidFill>
              <a:effectLst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24292E"/>
                </a:solidFill>
                <a:effectLst/>
              </a:rPr>
              <a:t>Executive summary (1-2 paragraphs)</a:t>
            </a:r>
            <a:endParaRPr lang="en-US" b="0" i="0" dirty="0">
              <a:solidFill>
                <a:srgbClr val="24292E"/>
              </a:solidFill>
              <a:effectLst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</a:rPr>
              <a:t>Describe your full stack web application idea. Answer the following questions to help you describe your application idea: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</a:rPr>
              <a:t>What does the application do?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</a:rPr>
              <a:t>What is the motivation for your application?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</a:rPr>
              <a:t>Who would use this application?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</a:rPr>
              <a:t>Is there a </a:t>
            </a:r>
            <a:r>
              <a:rPr lang="en-US" b="0" i="1" dirty="0">
                <a:solidFill>
                  <a:srgbClr val="24292E"/>
                </a:solidFill>
                <a:effectLst/>
              </a:rPr>
              <a:t>need</a:t>
            </a:r>
            <a:r>
              <a:rPr lang="en-US" b="0" i="0" dirty="0">
                <a:solidFill>
                  <a:srgbClr val="24292E"/>
                </a:solidFill>
                <a:effectLst/>
              </a:rPr>
              <a:t> or </a:t>
            </a:r>
            <a:r>
              <a:rPr lang="en-US" b="0" i="1" dirty="0">
                <a:solidFill>
                  <a:srgbClr val="24292E"/>
                </a:solidFill>
                <a:effectLst/>
              </a:rPr>
              <a:t>want</a:t>
            </a:r>
            <a:r>
              <a:rPr lang="en-US" b="0" i="0" dirty="0">
                <a:solidFill>
                  <a:srgbClr val="24292E"/>
                </a:solidFill>
                <a:effectLst/>
              </a:rPr>
              <a:t> in the market that it fulfills (</a:t>
            </a:r>
            <a:r>
              <a:rPr lang="en-US" b="0" i="1" dirty="0">
                <a:solidFill>
                  <a:srgbClr val="24292E"/>
                </a:solidFill>
                <a:effectLst/>
              </a:rPr>
              <a:t>does not have to be a for-profit, or paid need</a:t>
            </a:r>
            <a:r>
              <a:rPr lang="en-US" b="0" i="0" dirty="0">
                <a:solidFill>
                  <a:srgbClr val="24292E"/>
                </a:solidFill>
                <a:effectLst/>
              </a:rPr>
              <a:t>)?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b="0" i="0" dirty="0">
                <a:solidFill>
                  <a:srgbClr val="24292E"/>
                </a:solidFill>
                <a:effectLst/>
              </a:rPr>
              <a:t>Are there similar applications and/or competitors available now? How does your idea differ? or why is there a need for a competitor?</a:t>
            </a:r>
          </a:p>
        </p:txBody>
      </p:sp>
    </p:spTree>
    <p:extLst>
      <p:ext uri="{BB962C8B-B14F-4D97-AF65-F5344CB8AC3E}">
        <p14:creationId xmlns:p14="http://schemas.microsoft.com/office/powerpoint/2010/main" val="1294663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Value types contains an instance of the type</a:t>
            </a:r>
          </a:p>
        </p:txBody>
      </p:sp>
    </p:spTree>
    <p:extLst>
      <p:ext uri="{BB962C8B-B14F-4D97-AF65-F5344CB8AC3E}">
        <p14:creationId xmlns:p14="http://schemas.microsoft.com/office/powerpoint/2010/main" val="4047248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common built-in value types:</a:t>
            </a:r>
          </a:p>
          <a:p>
            <a:pPr lvl="1"/>
            <a:r>
              <a:rPr lang="en-US" dirty="0"/>
              <a:t>bool</a:t>
            </a:r>
          </a:p>
          <a:p>
            <a:pPr lvl="1"/>
            <a:r>
              <a:rPr lang="en-US" dirty="0"/>
              <a:t>byte</a:t>
            </a:r>
          </a:p>
          <a:p>
            <a:pPr lvl="1"/>
            <a:r>
              <a:rPr lang="en-US" dirty="0"/>
              <a:t>char</a:t>
            </a:r>
          </a:p>
          <a:p>
            <a:pPr lvl="1"/>
            <a:r>
              <a:rPr lang="en-US" dirty="0"/>
              <a:t>decimal</a:t>
            </a:r>
          </a:p>
          <a:p>
            <a:pPr lvl="1"/>
            <a:r>
              <a:rPr lang="en-US" dirty="0"/>
              <a:t>double</a:t>
            </a:r>
          </a:p>
          <a:p>
            <a:pPr lvl="1"/>
            <a:r>
              <a:rPr lang="en-US" dirty="0"/>
              <a:t>float</a:t>
            </a:r>
          </a:p>
          <a:p>
            <a:pPr lvl="1"/>
            <a:r>
              <a:rPr lang="en-US" dirty="0"/>
              <a:t>int</a:t>
            </a:r>
          </a:p>
        </p:txBody>
      </p:sp>
    </p:spTree>
    <p:extLst>
      <p:ext uri="{BB962C8B-B14F-4D97-AF65-F5344CB8AC3E}">
        <p14:creationId xmlns:p14="http://schemas.microsoft.com/office/powerpoint/2010/main" val="1985932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value types:</a:t>
            </a:r>
          </a:p>
          <a:p>
            <a:pPr lvl="1"/>
            <a:r>
              <a:rPr lang="en-US" dirty="0" err="1"/>
              <a:t>sbyte</a:t>
            </a:r>
            <a:endParaRPr lang="en-US" dirty="0"/>
          </a:p>
          <a:p>
            <a:pPr lvl="1"/>
            <a:r>
              <a:rPr lang="en-US" dirty="0" err="1"/>
              <a:t>uint</a:t>
            </a:r>
            <a:endParaRPr lang="en-US" dirty="0"/>
          </a:p>
          <a:p>
            <a:pPr lvl="1"/>
            <a:r>
              <a:rPr lang="en-US" dirty="0"/>
              <a:t>long</a:t>
            </a:r>
          </a:p>
          <a:p>
            <a:pPr lvl="1"/>
            <a:r>
              <a:rPr lang="en-US" dirty="0" err="1"/>
              <a:t>ulong</a:t>
            </a:r>
            <a:endParaRPr lang="en-US" dirty="0"/>
          </a:p>
          <a:p>
            <a:pPr lvl="1"/>
            <a:r>
              <a:rPr lang="en-US" dirty="0"/>
              <a:t>short</a:t>
            </a:r>
          </a:p>
          <a:p>
            <a:pPr lvl="1"/>
            <a:r>
              <a:rPr lang="en-US" dirty="0" err="1"/>
              <a:t>ushort</a:t>
            </a:r>
            <a:endParaRPr lang="en-US" dirty="0"/>
          </a:p>
          <a:p>
            <a:pPr lvl="1"/>
            <a:r>
              <a:rPr lang="en-US" dirty="0" err="1"/>
              <a:t>enum</a:t>
            </a:r>
            <a:endParaRPr lang="en-US" dirty="0"/>
          </a:p>
          <a:p>
            <a:pPr lvl="1"/>
            <a:r>
              <a:rPr lang="en-US" dirty="0"/>
              <a:t>struct</a:t>
            </a:r>
          </a:p>
          <a:p>
            <a:pPr lvl="1"/>
            <a:r>
              <a:rPr lang="en-US" dirty="0"/>
              <a:t>nullable value types</a:t>
            </a:r>
          </a:p>
        </p:txBody>
      </p:sp>
    </p:spTree>
    <p:extLst>
      <p:ext uri="{BB962C8B-B14F-4D97-AF65-F5344CB8AC3E}">
        <p14:creationId xmlns:p14="http://schemas.microsoft.com/office/powerpoint/2010/main" val="2990280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Reference types contain a reference to their data</a:t>
            </a:r>
          </a:p>
          <a:p>
            <a:r>
              <a:rPr lang="en-US" dirty="0"/>
              <a:t>Commonly used built-in reference types:</a:t>
            </a:r>
          </a:p>
          <a:p>
            <a:pPr lvl="1"/>
            <a:r>
              <a:rPr lang="en-US" dirty="0"/>
              <a:t>object</a:t>
            </a:r>
          </a:p>
          <a:p>
            <a:pPr lvl="1"/>
            <a:r>
              <a:rPr lang="en-US" dirty="0"/>
              <a:t>string</a:t>
            </a:r>
          </a:p>
          <a:p>
            <a:r>
              <a:rPr lang="en-US" dirty="0"/>
              <a:t>Other reference types:</a:t>
            </a:r>
          </a:p>
          <a:p>
            <a:pPr lvl="1"/>
            <a:r>
              <a:rPr lang="en-US" dirty="0"/>
              <a:t>delegate</a:t>
            </a:r>
          </a:p>
          <a:p>
            <a:pPr lvl="1"/>
            <a:r>
              <a:rPr lang="en-US" dirty="0"/>
              <a:t>dynamic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526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Logic and 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Logical operators</a:t>
            </a:r>
          </a:p>
          <a:p>
            <a:pPr lvl="1"/>
            <a:r>
              <a:rPr lang="en-US" dirty="0"/>
              <a:t>&amp;&amp;</a:t>
            </a:r>
          </a:p>
          <a:p>
            <a:pPr lvl="1"/>
            <a:r>
              <a:rPr lang="en-US" dirty="0"/>
              <a:t>!</a:t>
            </a:r>
          </a:p>
          <a:p>
            <a:pPr lvl="1"/>
            <a:r>
              <a:rPr lang="en-US" dirty="0"/>
              <a:t>||</a:t>
            </a:r>
          </a:p>
          <a:p>
            <a:r>
              <a:rPr lang="en-US" dirty="0"/>
              <a:t>Comparison operators</a:t>
            </a:r>
          </a:p>
          <a:p>
            <a:pPr lvl="1"/>
            <a:r>
              <a:rPr lang="en-US" dirty="0"/>
              <a:t>&lt;</a:t>
            </a:r>
          </a:p>
          <a:p>
            <a:pPr lvl="1"/>
            <a:r>
              <a:rPr lang="en-US" dirty="0"/>
              <a:t>&lt;=</a:t>
            </a:r>
          </a:p>
          <a:p>
            <a:pPr lvl="1"/>
            <a:r>
              <a:rPr lang="en-US" dirty="0"/>
              <a:t>&gt;</a:t>
            </a:r>
          </a:p>
          <a:p>
            <a:pPr lvl="1"/>
            <a:r>
              <a:rPr lang="en-US" dirty="0"/>
              <a:t>&gt;=</a:t>
            </a:r>
          </a:p>
          <a:p>
            <a:pPr lvl="1"/>
            <a:r>
              <a:rPr lang="en-US" dirty="0"/>
              <a:t>==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310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81728-4B0D-4DDE-806F-61690548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C# Review – Logic and 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76A67-6DA6-4C62-AE36-1A6514AC003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</a:t>
            </a:r>
          </a:p>
          <a:p>
            <a:pPr lvl="1"/>
            <a:r>
              <a:rPr lang="en-US" dirty="0"/>
              <a:t>if (condition)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//statements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else if (condition) //optional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//statements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else //optional</a:t>
            </a:r>
            <a:br>
              <a:rPr lang="en-US" dirty="0"/>
            </a:b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>	//statements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6295372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ctr"/>
      <a:lstStyle>
        <a:defPPr algn="l">
          <a:defRPr sz="4400" b="1" dirty="0" smtClean="0"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8F0ED03E-47FC-4860-B2C9-DA5C377EAA2D}" vid="{600A14AD-66E6-4CC8-A6FA-E99B17BED4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 Graphics Sampler</Template>
  <TotalTime>6026</TotalTime>
  <Words>1178</Words>
  <Application>Microsoft Office PowerPoint</Application>
  <PresentationFormat>Widescreen</PresentationFormat>
  <Paragraphs>192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Segoe UI</vt:lpstr>
      <vt:lpstr>Simple</vt:lpstr>
      <vt:lpstr>.NET Bootcamp</vt:lpstr>
      <vt:lpstr>Overview</vt:lpstr>
      <vt:lpstr>Project Proposal</vt:lpstr>
      <vt:lpstr>C# Review – Data Types</vt:lpstr>
      <vt:lpstr>C# Review – Data Types</vt:lpstr>
      <vt:lpstr>C# Review – Data Types</vt:lpstr>
      <vt:lpstr>C# Review – Data Types</vt:lpstr>
      <vt:lpstr>C# Review – Logic and Conditionals</vt:lpstr>
      <vt:lpstr>C# Review – Logic and Conditionals</vt:lpstr>
      <vt:lpstr>C# Review – Logic and Conditionals</vt:lpstr>
      <vt:lpstr>C# Review – Logic and Conditionals</vt:lpstr>
      <vt:lpstr>C# Review – Arrays</vt:lpstr>
      <vt:lpstr>C# Review – Loops</vt:lpstr>
      <vt:lpstr>C# Review – Loops</vt:lpstr>
      <vt:lpstr>C# Review – Loops</vt:lpstr>
      <vt:lpstr>C# Review – Loops</vt:lpstr>
      <vt:lpstr>C# Review – Methods</vt:lpstr>
      <vt:lpstr>C# Review – Methods</vt:lpstr>
      <vt:lpstr>C# Review – Classes</vt:lpstr>
      <vt:lpstr>C# Review – Classes</vt:lpstr>
      <vt:lpstr>C# Review – Classes</vt:lpstr>
      <vt:lpstr>C# Review – Inheritance</vt:lpstr>
      <vt:lpstr>Git</vt:lpstr>
      <vt:lpstr>Git Cheatsheet</vt:lpstr>
      <vt:lpstr>Git Cheatsheet</vt:lpstr>
      <vt:lpstr>Git Cheatsheet</vt:lpstr>
      <vt:lpstr>GitHub</vt:lpstr>
      <vt:lpstr>For Next Class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Brian Jablonsky</dc:creator>
  <cp:keywords/>
  <dc:description/>
  <cp:lastModifiedBy>Brian Jablonsky</cp:lastModifiedBy>
  <cp:revision>196</cp:revision>
  <dcterms:created xsi:type="dcterms:W3CDTF">2018-04-19T08:38:52Z</dcterms:created>
  <dcterms:modified xsi:type="dcterms:W3CDTF">2020-09-26T02:04:49Z</dcterms:modified>
  <cp:category/>
</cp:coreProperties>
</file>

<file path=docProps/thumbnail.jpeg>
</file>